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2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1873250"/>
            <a:ext cx="8226425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427413"/>
            <a:ext cx="8226425" cy="685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5711825"/>
            <a:ext cx="5484813" cy="5667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smtClean="0">
                <a:solidFill>
                  <a:srgbClr val="4D4F5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160971-DC43-A644-B293-8B4C7D91A6C7}" type="datetime4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6, 2019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95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9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8150"/>
            <a:ext cx="403860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8150"/>
            <a:ext cx="403860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8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1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63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44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66738"/>
            <a:ext cx="82296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8150"/>
            <a:ext cx="8229600" cy="434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4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0"/>
        </a:buBlip>
        <a:defRPr sz="2800">
          <a:solidFill>
            <a:srgbClr val="8D2346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2400">
          <a:solidFill>
            <a:srgbClr val="4D4F53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2200">
          <a:solidFill>
            <a:srgbClr val="B88232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rgbClr val="4D4F53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ú"/>
        <a:defRPr>
          <a:solidFill>
            <a:srgbClr val="4D4F53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ú"/>
        <a:defRPr>
          <a:solidFill>
            <a:srgbClr val="4D4F5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ú"/>
        <a:defRPr>
          <a:solidFill>
            <a:srgbClr val="4D4F5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ú"/>
        <a:defRPr>
          <a:solidFill>
            <a:srgbClr val="4D4F5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ú"/>
        <a:defRPr>
          <a:solidFill>
            <a:srgbClr val="4D4F5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6307306" cy="4953000"/>
          </a:xfrm>
        </p:spPr>
        <p:txBody>
          <a:bodyPr/>
          <a:lstStyle/>
          <a:p>
            <a:pPr algn="ctr"/>
            <a:endParaRPr lang="en-US" sz="1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DEPARTMENT </a:t>
            </a:r>
            <a:r>
              <a:rPr lang="en-US" sz="2000" b="1" dirty="0">
                <a:solidFill>
                  <a:schemeClr val="tx1"/>
                </a:solidFill>
              </a:rPr>
              <a:t>OF SURGERY GRAND ROUNDS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Wednesday, March 20, 2019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Presents</a:t>
            </a:r>
          </a:p>
          <a:p>
            <a:pPr algn="ctr"/>
            <a:r>
              <a:rPr lang="en-US" sz="2000" b="1" dirty="0" smtClean="0"/>
              <a:t>“Re-defining </a:t>
            </a:r>
            <a:r>
              <a:rPr lang="en-US" sz="2000" b="1" dirty="0"/>
              <a:t>Success in Academic </a:t>
            </a:r>
            <a:r>
              <a:rPr lang="en-US" sz="2000" b="1" dirty="0" smtClean="0"/>
              <a:t>Surgery”</a:t>
            </a:r>
            <a:r>
              <a:rPr lang="en-US" sz="2400" b="1" dirty="0">
                <a:solidFill>
                  <a:srgbClr val="353535"/>
                </a:solidFill>
              </a:rPr>
              <a:t/>
            </a:r>
            <a:br>
              <a:rPr lang="en-US" sz="2400" b="1" dirty="0">
                <a:solidFill>
                  <a:srgbClr val="353535"/>
                </a:solidFill>
              </a:rPr>
            </a:br>
            <a:r>
              <a:rPr lang="en-US" sz="2400" b="1" dirty="0">
                <a:solidFill>
                  <a:srgbClr val="353535"/>
                </a:solidFill>
              </a:rPr>
              <a:t> </a:t>
            </a:r>
            <a:r>
              <a:rPr lang="en-US" sz="1800" b="1" dirty="0" smtClean="0">
                <a:solidFill>
                  <a:srgbClr val="353535"/>
                </a:solidFill>
              </a:rPr>
              <a:t>Rebecca </a:t>
            </a:r>
            <a:r>
              <a:rPr lang="en-US" sz="1800" b="1" dirty="0" smtClean="0">
                <a:solidFill>
                  <a:srgbClr val="353535"/>
                </a:solidFill>
              </a:rPr>
              <a:t>Sippel, MD, FACS</a:t>
            </a:r>
          </a:p>
          <a:p>
            <a:pPr lvl="0" algn="just"/>
            <a:r>
              <a:rPr lang="en-US" sz="1200" dirty="0" smtClean="0">
                <a:solidFill>
                  <a:schemeClr val="tx1"/>
                </a:solidFill>
              </a:rPr>
              <a:t>Dr. </a:t>
            </a:r>
            <a:r>
              <a:rPr lang="en-US" sz="1200" dirty="0" err="1" smtClean="0">
                <a:solidFill>
                  <a:schemeClr val="tx1"/>
                </a:solidFill>
              </a:rPr>
              <a:t>Sippel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serves as </a:t>
            </a:r>
            <a:r>
              <a:rPr lang="en-US" sz="1200" dirty="0" smtClean="0">
                <a:solidFill>
                  <a:schemeClr val="tx1"/>
                </a:solidFill>
              </a:rPr>
              <a:t>Vice Chair of Academic Affairs and Professional </a:t>
            </a:r>
            <a:r>
              <a:rPr lang="en-US" sz="1200" dirty="0" smtClean="0">
                <a:solidFill>
                  <a:schemeClr val="tx1"/>
                </a:solidFill>
              </a:rPr>
              <a:t>Development, Chief of the Division </a:t>
            </a:r>
            <a:r>
              <a:rPr lang="en-US" sz="1200" dirty="0" smtClean="0">
                <a:solidFill>
                  <a:schemeClr val="tx1"/>
                </a:solidFill>
              </a:rPr>
              <a:t>of Endocrine </a:t>
            </a:r>
            <a:r>
              <a:rPr lang="en-US" sz="1200" dirty="0" smtClean="0">
                <a:solidFill>
                  <a:schemeClr val="tx1"/>
                </a:solidFill>
              </a:rPr>
              <a:t>Surgery and Program Director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of the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Endocrine Surgery </a:t>
            </a:r>
            <a:r>
              <a:rPr lang="en-US" sz="1200" dirty="0" smtClean="0">
                <a:solidFill>
                  <a:schemeClr val="tx1"/>
                </a:solidFill>
              </a:rPr>
              <a:t>fellowship </a:t>
            </a:r>
            <a:r>
              <a:rPr lang="en-US" sz="1200" dirty="0" smtClean="0">
                <a:solidFill>
                  <a:schemeClr val="tx1"/>
                </a:solidFill>
              </a:rPr>
              <a:t>in the Department </a:t>
            </a:r>
            <a:r>
              <a:rPr lang="en-US" sz="1200" dirty="0">
                <a:solidFill>
                  <a:schemeClr val="tx1"/>
                </a:solidFill>
              </a:rPr>
              <a:t>of </a:t>
            </a:r>
            <a:r>
              <a:rPr lang="en-US" sz="1200" dirty="0">
                <a:solidFill>
                  <a:schemeClr val="tx1"/>
                </a:solidFill>
              </a:rPr>
              <a:t>S</a:t>
            </a:r>
            <a:r>
              <a:rPr lang="en-US" sz="1200" dirty="0" smtClean="0">
                <a:solidFill>
                  <a:schemeClr val="tx1"/>
                </a:solidFill>
              </a:rPr>
              <a:t>urgery </a:t>
            </a:r>
            <a:r>
              <a:rPr lang="en-US" sz="1200" dirty="0" smtClean="0">
                <a:solidFill>
                  <a:schemeClr val="tx1"/>
                </a:solidFill>
              </a:rPr>
              <a:t>at the University </a:t>
            </a:r>
            <a:r>
              <a:rPr lang="en-US" sz="1200" dirty="0">
                <a:solidFill>
                  <a:schemeClr val="tx1"/>
                </a:solidFill>
              </a:rPr>
              <a:t>of Wisconsin School of </a:t>
            </a:r>
            <a:r>
              <a:rPr lang="en-US" sz="1200" dirty="0" smtClean="0">
                <a:solidFill>
                  <a:schemeClr val="tx1"/>
                </a:solidFill>
              </a:rPr>
              <a:t>Medicine in Madison, </a:t>
            </a:r>
            <a:r>
              <a:rPr lang="en-US" sz="1200" dirty="0" smtClean="0">
                <a:solidFill>
                  <a:schemeClr val="tx1"/>
                </a:solidFill>
              </a:rPr>
              <a:t>WI. She </a:t>
            </a:r>
            <a:r>
              <a:rPr lang="en-US" sz="1200" dirty="0" smtClean="0">
                <a:solidFill>
                  <a:schemeClr val="tx1"/>
                </a:solidFill>
              </a:rPr>
              <a:t>is a graduate of </a:t>
            </a:r>
            <a:r>
              <a:rPr lang="en-US" sz="1200" dirty="0" smtClean="0">
                <a:solidFill>
                  <a:schemeClr val="tx1"/>
                </a:solidFill>
              </a:rPr>
              <a:t>Washington University </a:t>
            </a:r>
            <a:r>
              <a:rPr lang="en-US" sz="1200" dirty="0" smtClean="0">
                <a:solidFill>
                  <a:schemeClr val="tx1"/>
                </a:solidFill>
              </a:rPr>
              <a:t>School of Medicine in St. Louis, MO and </a:t>
            </a:r>
            <a:r>
              <a:rPr lang="en-US" sz="1200" dirty="0" smtClean="0">
                <a:solidFill>
                  <a:schemeClr val="tx1"/>
                </a:solidFill>
              </a:rPr>
              <a:t>completed surgery </a:t>
            </a:r>
            <a:r>
              <a:rPr lang="en-US" sz="1200" dirty="0" smtClean="0">
                <a:solidFill>
                  <a:schemeClr val="tx1"/>
                </a:solidFill>
              </a:rPr>
              <a:t>residency training </a:t>
            </a:r>
            <a:r>
              <a:rPr lang="en-US" sz="1200" dirty="0" smtClean="0">
                <a:solidFill>
                  <a:schemeClr val="tx1"/>
                </a:solidFill>
              </a:rPr>
              <a:t>at the University of Wisconsin Hospital and Clinics </a:t>
            </a:r>
            <a:r>
              <a:rPr lang="en-US" sz="1200" dirty="0" smtClean="0">
                <a:solidFill>
                  <a:schemeClr val="tx1"/>
                </a:solidFill>
              </a:rPr>
              <a:t> followed by an </a:t>
            </a:r>
            <a:r>
              <a:rPr lang="en-US" sz="1200" dirty="0" smtClean="0">
                <a:solidFill>
                  <a:schemeClr val="tx1"/>
                </a:solidFill>
              </a:rPr>
              <a:t>Endocrine Surgery fellowship </a:t>
            </a:r>
            <a:r>
              <a:rPr lang="en-US" sz="1200" dirty="0" smtClean="0">
                <a:solidFill>
                  <a:schemeClr val="tx1"/>
                </a:solidFill>
              </a:rPr>
              <a:t>at University </a:t>
            </a:r>
            <a:r>
              <a:rPr lang="en-US" sz="1200" dirty="0" smtClean="0">
                <a:solidFill>
                  <a:schemeClr val="tx1"/>
                </a:solidFill>
              </a:rPr>
              <a:t>of California-San Francisco Medical </a:t>
            </a:r>
            <a:r>
              <a:rPr lang="en-US" sz="1200" dirty="0" smtClean="0">
                <a:solidFill>
                  <a:schemeClr val="tx1"/>
                </a:solidFill>
              </a:rPr>
              <a:t>Center. She has served in leadership roles in multiple societies, including as President of </a:t>
            </a:r>
            <a:r>
              <a:rPr lang="en-US" sz="1200" dirty="0">
                <a:solidFill>
                  <a:schemeClr val="tx1"/>
                </a:solidFill>
              </a:rPr>
              <a:t>the Association for Academic </a:t>
            </a:r>
            <a:r>
              <a:rPr lang="en-US" sz="1200" dirty="0" smtClean="0">
                <a:solidFill>
                  <a:schemeClr val="tx1"/>
                </a:solidFill>
              </a:rPr>
              <a:t>Surgery. She </a:t>
            </a:r>
            <a:r>
              <a:rPr lang="en-US" sz="1200" dirty="0" smtClean="0">
                <a:solidFill>
                  <a:schemeClr val="tx1"/>
                </a:solidFill>
              </a:rPr>
              <a:t>serves on several editorial boards including the </a:t>
            </a:r>
            <a:r>
              <a:rPr lang="en-US" sz="1200" dirty="0" smtClean="0">
                <a:solidFill>
                  <a:schemeClr val="tx1"/>
                </a:solidFill>
              </a:rPr>
              <a:t>Annals of Surgical Oncology and the Journal of Surgical Research. Dr. Sippel has </a:t>
            </a:r>
            <a:r>
              <a:rPr lang="en-US" sz="1200" dirty="0" smtClean="0">
                <a:solidFill>
                  <a:schemeClr val="tx1"/>
                </a:solidFill>
              </a:rPr>
              <a:t>published over </a:t>
            </a:r>
            <a:r>
              <a:rPr lang="en-US" sz="1200" dirty="0" smtClean="0">
                <a:solidFill>
                  <a:schemeClr val="tx1"/>
                </a:solidFill>
              </a:rPr>
              <a:t>200 </a:t>
            </a:r>
            <a:r>
              <a:rPr lang="en-US" sz="1200" dirty="0" smtClean="0">
                <a:solidFill>
                  <a:schemeClr val="tx1"/>
                </a:solidFill>
              </a:rPr>
              <a:t>peer-reviewed manuscripts </a:t>
            </a:r>
            <a:r>
              <a:rPr lang="en-US" sz="1200" dirty="0" smtClean="0">
                <a:solidFill>
                  <a:schemeClr val="tx1"/>
                </a:solidFill>
              </a:rPr>
              <a:t>and multiple book chapters. She is </a:t>
            </a:r>
            <a:r>
              <a:rPr lang="en-US" sz="1200" dirty="0" smtClean="0">
                <a:solidFill>
                  <a:schemeClr val="tx1"/>
                </a:solidFill>
              </a:rPr>
              <a:t>an </a:t>
            </a:r>
            <a:r>
              <a:rPr lang="en-US" sz="1200" dirty="0" smtClean="0">
                <a:solidFill>
                  <a:schemeClr val="tx1"/>
                </a:solidFill>
              </a:rPr>
              <a:t>R01 funded researcher </a:t>
            </a:r>
            <a:r>
              <a:rPr lang="en-US" sz="1200" smtClean="0">
                <a:solidFill>
                  <a:schemeClr val="tx1"/>
                </a:solidFill>
              </a:rPr>
              <a:t>and a </a:t>
            </a:r>
            <a:r>
              <a:rPr lang="en-US" sz="1200" dirty="0" smtClean="0">
                <a:solidFill>
                  <a:schemeClr val="tx1"/>
                </a:solidFill>
              </a:rPr>
              <a:t>member of multiple academic and surgical societies</a:t>
            </a:r>
            <a:r>
              <a:rPr lang="en-US" sz="1200" smtClean="0">
                <a:solidFill>
                  <a:schemeClr val="tx1"/>
                </a:solidFill>
              </a:rPr>
              <a:t>.  </a:t>
            </a:r>
            <a:endParaRPr lang="en-US" sz="1600" b="1" kern="1400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400" dirty="0" smtClean="0">
                <a:solidFill>
                  <a:schemeClr val="tx1"/>
                </a:solidFill>
              </a:rPr>
              <a:t>Time: 7:00 am – 8:00 am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400" dirty="0" smtClean="0">
                <a:solidFill>
                  <a:schemeClr val="tx1"/>
                </a:solidFill>
              </a:rPr>
              <a:t>Location: Tobin </a:t>
            </a:r>
            <a:r>
              <a:rPr lang="en-US" sz="1600" b="1" kern="1400" dirty="0">
                <a:solidFill>
                  <a:schemeClr val="tx1"/>
                </a:solidFill>
              </a:rPr>
              <a:t>Hall, </a:t>
            </a:r>
            <a:r>
              <a:rPr lang="en-US" sz="1600" b="1" kern="1400" dirty="0" smtClean="0">
                <a:solidFill>
                  <a:schemeClr val="tx1"/>
                </a:solidFill>
              </a:rPr>
              <a:t>SSOM </a:t>
            </a:r>
            <a:r>
              <a:rPr lang="en-US" sz="1600" b="1" kern="1400" dirty="0">
                <a:solidFill>
                  <a:schemeClr val="tx1"/>
                </a:solidFill>
              </a:rPr>
              <a:t>190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kern="1400" dirty="0">
                <a:solidFill>
                  <a:srgbClr val="000000"/>
                </a:solidFill>
              </a:rPr>
              <a:t> </a:t>
            </a:r>
          </a:p>
          <a:p>
            <a:pPr algn="ctr"/>
            <a:r>
              <a:rPr lang="en-US" sz="2400" b="1" dirty="0">
                <a:solidFill>
                  <a:srgbClr val="353535"/>
                </a:solidFill>
              </a:rPr>
              <a:t/>
            </a:r>
            <a:br>
              <a:rPr lang="en-US" sz="2400" b="1" dirty="0">
                <a:solidFill>
                  <a:srgbClr val="353535"/>
                </a:solidFill>
              </a:rPr>
            </a:br>
            <a:endParaRPr lang="en-US" sz="24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678" y="2027146"/>
            <a:ext cx="2819277" cy="395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0072427"/>
      </p:ext>
    </p:extLst>
  </p:cSld>
  <p:clrMapOvr>
    <a:masterClrMapping/>
  </p:clrMapOvr>
</p:sld>
</file>

<file path=ppt/theme/theme1.xml><?xml version="1.0" encoding="utf-8"?>
<a:theme xmlns:a="http://schemas.openxmlformats.org/drawingml/2006/main" name="Baker lectureship 2016">
  <a:themeElements>
    <a:clrScheme name="LUHS">
      <a:dk1>
        <a:srgbClr val="353535"/>
      </a:dk1>
      <a:lt1>
        <a:srgbClr val="FFFFFF"/>
      </a:lt1>
      <a:dk2>
        <a:srgbClr val="353535"/>
      </a:dk2>
      <a:lt2>
        <a:srgbClr val="F9EAC3"/>
      </a:lt2>
      <a:accent1>
        <a:srgbClr val="EFBC34"/>
      </a:accent1>
      <a:accent2>
        <a:srgbClr val="E27E07"/>
      </a:accent2>
      <a:accent3>
        <a:srgbClr val="B88232"/>
      </a:accent3>
      <a:accent4>
        <a:srgbClr val="8D2346"/>
      </a:accent4>
      <a:accent5>
        <a:srgbClr val="682324"/>
      </a:accent5>
      <a:accent6>
        <a:srgbClr val="4D4F53"/>
      </a:accent6>
      <a:hlink>
        <a:srgbClr val="E59810"/>
      </a:hlink>
      <a:folHlink>
        <a:srgbClr val="B88232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-7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-72" charset="-128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19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Baker lectureship 2016</vt:lpstr>
      <vt:lpstr>PowerPoint Presentation</vt:lpstr>
    </vt:vector>
  </TitlesOfParts>
  <Company>Loyola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Visiting Professor Karl Illig, MD Professor Of Surgery Director, Division of Vascular Surgery University of Southern Florida, Tampa  “ Thoracic Outlet Syndrome”</dc:title>
  <dc:creator>Loyola Medicine</dc:creator>
  <cp:lastModifiedBy>Bernadette Aulivola</cp:lastModifiedBy>
  <cp:revision>11</cp:revision>
  <cp:lastPrinted>2017-05-09T20:26:56Z</cp:lastPrinted>
  <dcterms:created xsi:type="dcterms:W3CDTF">2017-04-06T20:08:35Z</dcterms:created>
  <dcterms:modified xsi:type="dcterms:W3CDTF">2019-03-06T22:35:17Z</dcterms:modified>
</cp:coreProperties>
</file>